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83" r:id="rId2"/>
    <p:sldId id="287" r:id="rId3"/>
    <p:sldId id="270" r:id="rId4"/>
    <p:sldId id="275" r:id="rId5"/>
    <p:sldId id="273" r:id="rId6"/>
    <p:sldId id="259" r:id="rId7"/>
    <p:sldId id="286" r:id="rId8"/>
    <p:sldId id="262" r:id="rId9"/>
    <p:sldId id="276" r:id="rId10"/>
    <p:sldId id="272" r:id="rId11"/>
    <p:sldId id="271" r:id="rId12"/>
    <p:sldId id="280" r:id="rId13"/>
    <p:sldId id="281" r:id="rId14"/>
    <p:sldId id="279" r:id="rId15"/>
    <p:sldId id="28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D4F0"/>
    <a:srgbClr val="9AD4E6"/>
    <a:srgbClr val="23748D"/>
    <a:srgbClr val="78C6DE"/>
    <a:srgbClr val="5DB2F9"/>
    <a:srgbClr val="55B7D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516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EE9DF-F610-469A-B4F4-8965484DCC6C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508BE-172E-49A1-B4C5-502336A449A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5442D7-156E-442A-84DD-105C72C564A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D8408-50F5-4D89-BF87-A6A25F8A4A5F}" type="datetimeFigureOut">
              <a:rPr lang="ru-RU" smtClean="0"/>
              <a:pPr/>
              <a:t>10.09.2025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783EE-5C1A-4D43-BDF2-26E55B3CD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МВД обратилось к казахстанцам ᐈ новость от 11:40, 16 ноября 2023 на zakon.k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12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251504" cy="6858000"/>
          </a:xfrm>
          <a:prstGeom prst="rect">
            <a:avLst/>
          </a:prstGeom>
          <a:solidFill>
            <a:schemeClr val="tx1">
              <a:alpha val="69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«Жетісай ауданының мамандандырылған «Дарын»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мектеп-интернаты» коммуналдық мемлекеттік мекемесі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“БІРТҰТАС </a:t>
            </a:r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ТӘРБИЕ: </a:t>
            </a:r>
          </a:p>
          <a:p>
            <a:pPr algn="ctr"/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АДАЛ АЗАМАТ </a:t>
            </a:r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3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құндылыққа негізделген тәрбие жүйесін тиімді жүзеге асыру тетіктері” </a:t>
            </a:r>
            <a:endParaRPr lang="kk-KZ" sz="36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жылына арналған кәмелет жасына толмағандар 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арасындағы құқық бұзушылықтың “ПРОФИЛАКТИКАЛЫҚ КЕҢЕС” жұмыстары бойынша  </a:t>
            </a:r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кездесуі.</a:t>
            </a:r>
            <a:endParaRPr lang="ru-RU" sz="4800" b="1" spc="5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ая выноска 1"/>
          <p:cNvSpPr/>
          <p:nvPr/>
        </p:nvSpPr>
        <p:spPr>
          <a:xfrm>
            <a:off x="755576" y="1196752"/>
            <a:ext cx="2411760" cy="1296144"/>
          </a:xfrm>
          <a:prstGeom prst="wedgeRectCallout">
            <a:avLst/>
          </a:prstGeom>
          <a:blipFill dpi="0" rotWithShape="1">
            <a:blip r:embed="rId3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6156176" y="1196752"/>
            <a:ext cx="2411760" cy="1296144"/>
          </a:xfrm>
          <a:prstGeom prst="wedgeRectCallout">
            <a:avLst/>
          </a:prstGeom>
          <a:blipFill dpi="0" rotWithShape="1">
            <a:blip r:embed="rId4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4" name="Прямоугольная выноска 3"/>
          <p:cNvSpPr/>
          <p:nvPr/>
        </p:nvSpPr>
        <p:spPr>
          <a:xfrm>
            <a:off x="3419872" y="1196752"/>
            <a:ext cx="2411760" cy="1296144"/>
          </a:xfrm>
          <a:prstGeom prst="wedgeRectCallout">
            <a:avLst/>
          </a:prstGeom>
          <a:blipFill dpi="0" rotWithShape="1">
            <a:blip r:embed="rId5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116632"/>
            <a:ext cx="8568952" cy="93610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3968" y="69269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16632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Жетісай қаласында</a:t>
            </a:r>
            <a:r>
              <a:rPr lang="kk-KZ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орналасқан мектептерде Интернет алаяқтық, Лудомания, Буллинг, Кибербуллинг, нашақорлық қылмыстарының алдын алу мақсатында жиналыс өткізілді.</a:t>
            </a:r>
            <a:endParaRPr lang="ru-RU" dirty="0"/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755576" y="3068960"/>
            <a:ext cx="2411760" cy="1296144"/>
          </a:xfrm>
          <a:prstGeom prst="wedgeRectCallout">
            <a:avLst/>
          </a:prstGeom>
          <a:blipFill>
            <a:blip r:embed="rId6" cstate="print"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6156176" y="3068960"/>
            <a:ext cx="2411760" cy="1296144"/>
          </a:xfrm>
          <a:prstGeom prst="wedgeRectCallout">
            <a:avLst/>
          </a:prstGeom>
          <a:blipFill>
            <a:blip r:embed="rId7" cstate="print"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3419872" y="3068960"/>
            <a:ext cx="2411760" cy="1296144"/>
          </a:xfrm>
          <a:prstGeom prst="wedgeRectCallout">
            <a:avLst/>
          </a:prstGeom>
          <a:blipFill>
            <a:blip r:embed="rId8" cstate="print"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827584" y="4941168"/>
            <a:ext cx="2411760" cy="1296144"/>
          </a:xfrm>
          <a:prstGeom prst="wedgeRectCallout">
            <a:avLst/>
          </a:prstGeom>
          <a:blipFill dpi="0" rotWithShape="1">
            <a:blip r:embed="rId9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6228184" y="4941168"/>
            <a:ext cx="2411760" cy="1296144"/>
          </a:xfrm>
          <a:prstGeom prst="wedgeRectCallout">
            <a:avLst/>
          </a:prstGeom>
          <a:blipFill dpi="0" rotWithShape="1">
            <a:blip r:embed="rId10" cstate="print"/>
            <a:srcRect/>
            <a:stretch>
              <a:fillRect l="-26000" r="-26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3491880" y="4941168"/>
            <a:ext cx="2411760" cy="1296144"/>
          </a:xfrm>
          <a:prstGeom prst="wedgeRectCallout">
            <a:avLst/>
          </a:prstGeom>
          <a:blipFill dpi="0" rotWithShape="1">
            <a:blip r:embed="rId11" cstate="print"/>
            <a:srcRect/>
            <a:stretch>
              <a:fillRect l="-25000" t="-9000" r="1000"/>
            </a:stretch>
          </a:blip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9552" y="2564904"/>
            <a:ext cx="262520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А.Байтұрсынов атындағы</a:t>
            </a:r>
          </a:p>
          <a:p>
            <a:pPr algn="ctr"/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№4 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84168" y="2564904"/>
            <a:ext cx="305983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М.Горький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№1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мектеп-гимназия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2636912"/>
            <a:ext cx="2652201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Ю.Гагарин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00192" y="4509120"/>
            <a:ext cx="1625766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Тұран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№7 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3528" y="4437112"/>
            <a:ext cx="324036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Д.Қонаев атындағы 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№9 </a:t>
            </a: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мектеп-лицей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3568" y="6309320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Ш.Уәлиханов атындағы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№2 </a:t>
            </a:r>
            <a:r>
              <a:rPr lang="kk-KZ" sz="1500" b="1" dirty="0" smtClean="0">
                <a:latin typeface="Times New Roman" pitchFamily="18" charset="0"/>
                <a:cs typeface="Times New Roman" pitchFamily="18" charset="0"/>
              </a:rPr>
              <a:t>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3848" y="4428401"/>
            <a:ext cx="284507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Б.Момышұлы атындағы</a:t>
            </a:r>
            <a:endParaRPr lang="ru-RU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№6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мектеп-гимназия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68144" y="6309320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Алпамыс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 батыр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ЖОМ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75856" y="6309320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Абай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атындағы </a:t>
            </a:r>
            <a:r>
              <a:rPr lang="ru-RU" sz="1500" b="1" dirty="0" smtClean="0">
                <a:latin typeface="Times New Roman" pitchFamily="18" charset="0"/>
                <a:cs typeface="Times New Roman" pitchFamily="18" charset="0"/>
              </a:rPr>
              <a:t>№4 </a:t>
            </a:r>
            <a:r>
              <a:rPr lang="ru-RU" sz="1500" b="1" dirty="0" err="1" smtClean="0">
                <a:latin typeface="Times New Roman" pitchFamily="18" charset="0"/>
                <a:cs typeface="Times New Roman" pitchFamily="18" charset="0"/>
              </a:rPr>
              <a:t>мектеп-гимназия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777\Desktop\400fadae-eb1c-4fe9-b236-5bb5ac5dd7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57547"/>
            <a:ext cx="9324528" cy="69155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44" y="2000240"/>
            <a:ext cx="4392488" cy="4464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714876" y="2000240"/>
            <a:ext cx="4320480" cy="44291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857760"/>
            <a:ext cx="8352928" cy="1800200"/>
          </a:xfrm>
          <a:prstGeom prst="rect">
            <a:avLst/>
          </a:prstGeom>
          <a:solidFill>
            <a:srgbClr val="FF0000">
              <a:alpha val="75000"/>
            </a:srgb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ЗАҢДЫ  БІЛМЕУ  ЖАУАПКЕРШІЛІКТЕН БОСАТПАЙДЫ!</a:t>
            </a:r>
            <a:endParaRPr lang="ru-RU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0"/>
            <a:ext cx="7786710" cy="142873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ЖЕТІСАЙ АУДАНДЫҚ ПОЛИЦИЯ БӨЛІМІ</a:t>
            </a: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0"/>
            <a:ext cx="7786710" cy="14287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ЖЕТІСАЙ АУДАНДЫҚ ПОЛИЦИЯ БӨЛІМІ</a:t>
            </a: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571572" cy="14287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571572" cy="1428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57290" y="1500174"/>
            <a:ext cx="6858048" cy="1357322"/>
          </a:xfrm>
          <a:prstGeom prst="roundRect">
            <a:avLst/>
          </a:prstGeom>
          <a:solidFill>
            <a:schemeClr val="tx1">
              <a:alpha val="69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ЕСІРТКІДЕН  БАС ТАРТ</a:t>
            </a:r>
            <a:r>
              <a:rPr lang="kk-KZ" sz="4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!!!</a:t>
            </a:r>
            <a:endParaRPr lang="ru-RU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6feb1562a86e820320609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19672" y="47251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Багетная рамка 12"/>
          <p:cNvSpPr/>
          <p:nvPr/>
        </p:nvSpPr>
        <p:spPr>
          <a:xfrm>
            <a:off x="395536" y="3429000"/>
            <a:ext cx="4032448" cy="2952328"/>
          </a:xfrm>
          <a:prstGeom prst="bevel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5 сәуірден бастап мопедтерді міндетті тіркеу туралы заң күшіне енеді. Яғни мемлекеттік нөмірсіз және жүргізуші куәлігінсіз мопед айдауға тыйым салынады, сондай-ақ заң талаптарын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бұзғандарға</a:t>
            </a:r>
            <a:r>
              <a:rPr kumimoji="0" lang="kk-KZ" sz="1600" b="1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mbria" pitchFamily="18" charset="0"/>
                <a:ea typeface="Times New Roman" pitchFamily="18" charset="0"/>
                <a:cs typeface="Arial" pitchFamily="34" charset="0"/>
              </a:rPr>
              <a:t>айыппұл салынады.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7937" t="8474" r="14285" b="18644"/>
          <a:stretch>
            <a:fillRect/>
          </a:stretch>
        </p:blipFill>
        <p:spPr bwMode="auto">
          <a:xfrm>
            <a:off x="-36512" y="0"/>
            <a:ext cx="4644008" cy="674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0520" y="0"/>
            <a:ext cx="4499992" cy="666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bg1">
              <a:alpha val="86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 балаңызға мопед сыйға берсіз бе?</a:t>
            </a:r>
          </a:p>
          <a:p>
            <a:pPr algn="ctr"/>
            <a:r>
              <a:rPr lang="kk-KZ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Бағасы балаңыздың денсаулығы мен өмірі болмақ!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5808166"/>
            <a:ext cx="9144000" cy="1077218"/>
          </a:xfrm>
          <a:prstGeom prst="rect">
            <a:avLst/>
          </a:prstGeom>
          <a:solidFill>
            <a:schemeClr val="bg1">
              <a:alpha val="82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Дарите в подарок реб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ёнку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мопед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Цена: здоровье и жизнь!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23528" y="1412776"/>
            <a:ext cx="2808312" cy="3600400"/>
          </a:xfrm>
          <a:prstGeom prst="roundRect">
            <a:avLst/>
          </a:prstGeom>
          <a:blipFill>
            <a:blip r:embed="rId2" cstate="print"/>
            <a:stretch>
              <a:fillRect l="1000" t="-2000" r="-19000" b="-2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75856" y="1412776"/>
            <a:ext cx="2808312" cy="3600400"/>
          </a:xfrm>
          <a:prstGeom prst="roundRect">
            <a:avLst/>
          </a:prstGeom>
          <a:blipFill dpi="0" rotWithShape="1">
            <a:blip r:embed="rId3" cstate="print"/>
            <a:srcRect/>
            <a:stretch>
              <a:fillRect l="3000" r="-10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484784"/>
            <a:ext cx="2808000" cy="3600400"/>
          </a:xfrm>
          <a:prstGeom prst="roundRect">
            <a:avLst/>
          </a:prstGeom>
          <a:blipFill dpi="0" rotWithShape="1">
            <a:blip r:embed="rId4" cstate="print"/>
            <a:srcRect/>
            <a:stretch>
              <a:fillRect l="-2000" t="-2000" r="-2000" b="-38000"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0" y="5085185"/>
            <a:ext cx="313184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мектеп қабырғасында былапыт сөйлеу, өзгелерге зәбір көрсету жауапкершілікке әкеп соғады. Онда 7 АЕК (27 524тг) мөлшерінде айыппұл көзделген.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300192" y="5157192"/>
            <a:ext cx="284380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орында, спирттік ішімдік ішу немесе масаң күйде жүру 10 АЕК көлемінде айыппұл қарастырылған.  Яғни  39 320тг болады</a:t>
            </a:r>
            <a:endParaRPr lang="ru-RU" sz="1600" dirty="0" smtClean="0"/>
          </a:p>
          <a:p>
            <a:pPr algn="ctr"/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059832" y="5157192"/>
            <a:ext cx="32403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орында темекі және электронды темекі бұйымдарын тұтыну 15 АЕК көлемінде айыппұл қарастырылған.  Яғни 58 980тг құрайды. </a:t>
            </a:r>
            <a:endParaRPr lang="ru-RU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8" y="260648"/>
            <a:ext cx="8424936" cy="86409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Қоғамдық орындардағы құқықбұзушылықтар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13235"/>
          <a:stretch>
            <a:fillRect/>
          </a:stretch>
        </p:blipFill>
        <p:spPr bwMode="auto">
          <a:xfrm>
            <a:off x="0" y="908720"/>
            <a:ext cx="914400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35496" y="0"/>
            <a:ext cx="1224136" cy="908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-27384"/>
            <a:ext cx="7344816" cy="93610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ЖЕТІСАЙ АУДАНДЫҚ ПОЛИЦИЯ БӨЛІМІ</a:t>
            </a:r>
          </a:p>
          <a:p>
            <a:pPr algn="ctr"/>
            <a:r>
              <a:rPr lang="kk-KZ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5805264"/>
            <a:ext cx="9036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Есіңізде болсын, ақшаны аударған кезде</a:t>
            </a:r>
          </a:p>
          <a:p>
            <a:pPr algn="ctr"/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 сізде оны қайтаруға мүмкіндік болмайды!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00xauto_8B321KK4UlQZ3yp4klfft1Ctflbcv81zUeuTbtd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80728"/>
            <a:ext cx="9144000" cy="49480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5536" y="5877272"/>
            <a:ext cx="8588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b="1" dirty="0" smtClean="0">
                <a:solidFill>
                  <a:srgbClr val="FFC000"/>
                </a:solidFill>
              </a:rPr>
              <a:t>Өзіңізді алдауға жол бермеңіз!</a:t>
            </a:r>
            <a:endParaRPr lang="ru-RU" sz="4800" b="1" dirty="0">
              <a:solidFill>
                <a:srgbClr val="FFC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496" y="0"/>
            <a:ext cx="1152128" cy="980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118373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ЖЕТІСАЙ АУДАНДЫҚ ПОЛИЦИЯ БӨЛІМІ</a:t>
            </a:r>
          </a:p>
          <a:p>
            <a:pPr algn="ctr"/>
            <a:r>
              <a:rPr lang="kk-KZ" sz="28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ЕСКЕРТЕДІ!</a:t>
            </a:r>
            <a:endParaRPr lang="ru-RU" sz="28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1628800"/>
            <a:ext cx="6264696" cy="3785652"/>
          </a:xfrm>
          <a:prstGeom prst="rect">
            <a:avLst/>
          </a:prstGeom>
          <a:solidFill>
            <a:schemeClr val="tx2">
              <a:lumMod val="50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Жұмысқа орналасу,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 </a:t>
            </a:r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тұрғын үйді,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жер учаскесін, мемлекеттік жеңілдіктерді алу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 мен немесе банкте несиені жылдам рәсімдейтін және </a:t>
            </a:r>
          </a:p>
          <a:p>
            <a:pPr algn="ctr"/>
            <a:r>
              <a:rPr lang="kk-KZ" sz="2800" b="1" dirty="0" smtClean="0">
                <a:solidFill>
                  <a:srgbClr val="FFFF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ол үшін ақшалай сыйақы алатын делдалдардың қызметінен</a:t>
            </a:r>
          </a:p>
          <a:p>
            <a:pPr algn="ctr"/>
            <a:r>
              <a:rPr lang="kk-KZ" sz="2800" b="1" dirty="0" smtClean="0"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БАС ТАРТЫҢЫЗ!!!</a:t>
            </a:r>
          </a:p>
          <a:p>
            <a:pPr algn="ctr"/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8000" t="1000" r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733256"/>
            <a:ext cx="864096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6093296"/>
            <a:ext cx="864096" cy="5844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4525963"/>
          </a:xfrm>
        </p:spPr>
        <p:txBody>
          <a:bodyPr>
            <a:normAutofit/>
          </a:bodyPr>
          <a:lstStyle/>
          <a:p>
            <a:pPr algn="ctr"/>
            <a:endParaRPr lang="kk-KZ" sz="5400" b="1" dirty="0" smtClean="0"/>
          </a:p>
          <a:p>
            <a:pPr algn="ctr"/>
            <a:r>
              <a:rPr lang="kk-KZ" sz="6600" b="1" dirty="0" smtClean="0"/>
              <a:t>НАЗАРЛАРЫҢЫЗҒА РАХМЕТ</a:t>
            </a:r>
            <a:endParaRPr lang="ru-RU" sz="6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</TotalTime>
  <Words>317</Words>
  <Application>Microsoft Office PowerPoint</Application>
  <PresentationFormat>Экран (4:3)</PresentationFormat>
  <Paragraphs>51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777</dc:creator>
  <cp:lastModifiedBy>User</cp:lastModifiedBy>
  <cp:revision>90</cp:revision>
  <dcterms:created xsi:type="dcterms:W3CDTF">2025-02-05T05:04:47Z</dcterms:created>
  <dcterms:modified xsi:type="dcterms:W3CDTF">2025-09-10T05:00:18Z</dcterms:modified>
</cp:coreProperties>
</file>